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Lato Light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  <p:embeddedFont>
      <p:font typeface="Archiv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46" Type="http://schemas.openxmlformats.org/officeDocument/2006/relationships/font" Target="fonts/Archivo-bold.fntdata"/><Relationship Id="rId23" Type="http://schemas.openxmlformats.org/officeDocument/2006/relationships/slide" Target="slides/slide18.xml"/><Relationship Id="rId45" Type="http://schemas.openxmlformats.org/officeDocument/2006/relationships/font" Target="fonts/Archiv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Archivo-boldItalic.fntdata"/><Relationship Id="rId25" Type="http://schemas.openxmlformats.org/officeDocument/2006/relationships/slide" Target="slides/slide20.xml"/><Relationship Id="rId47" Type="http://schemas.openxmlformats.org/officeDocument/2006/relationships/font" Target="fonts/Archiv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Inter-italic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LatoLight-regular.fntdata"/><Relationship Id="rId14" Type="http://schemas.openxmlformats.org/officeDocument/2006/relationships/slide" Target="slides/slide9.xml"/><Relationship Id="rId36" Type="http://schemas.openxmlformats.org/officeDocument/2006/relationships/font" Target="fonts/Inter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Light-italic.fntdata"/><Relationship Id="rId16" Type="http://schemas.openxmlformats.org/officeDocument/2006/relationships/slide" Target="slides/slide11.xml"/><Relationship Id="rId38" Type="http://schemas.openxmlformats.org/officeDocument/2006/relationships/font" Target="fonts/Lato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3c990581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3c990581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3c990581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3c990581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3c990581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3c990581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c990581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3c990581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c990581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3c990581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ESBuild or Webpack can reduce size by +80%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Expire DDB items via TTL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3c99058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3c99058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3c990581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3c990581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3c990581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3c990581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3c990581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3c990581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62b23662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62b23662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c990581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3c990581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62b23662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62b23662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48cb4527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48cb4527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32bb16d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32bb16d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48cb4527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48cb4527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62b2366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62b2366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3c99058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3c99058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3c99058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3c99058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c990581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3c990581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3c990581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3c990581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3c990581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3c990581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Spend Less Going Serverless: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It’s Possible, We Swear!</a:t>
            </a:r>
            <a:endParaRPr sz="48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075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675" y="498000"/>
            <a:ext cx="1814825" cy="3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695800" y="498000"/>
            <a:ext cx="296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 Of Ownership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70475" y="2610225"/>
            <a:ext cx="6887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much does software engineering “actually” cost?</a:t>
            </a:r>
            <a:endParaRPr b="1" sz="14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61" y="1085287"/>
            <a:ext cx="5297676" cy="34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45" y="113275"/>
            <a:ext cx="4271450" cy="8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25" y="1925500"/>
            <a:ext cx="4039725" cy="25475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97" y="2855300"/>
            <a:ext cx="4629300" cy="161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3"/>
          <p:cNvSpPr/>
          <p:nvPr/>
        </p:nvSpPr>
        <p:spPr>
          <a:xfrm>
            <a:off x="3276500" y="56588"/>
            <a:ext cx="1035000" cy="98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45" y="113275"/>
            <a:ext cx="4271450" cy="8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4345825" y="56575"/>
            <a:ext cx="1035000" cy="98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25" y="2248775"/>
            <a:ext cx="4849944" cy="228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45" y="113275"/>
            <a:ext cx="4271450" cy="8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5511100" y="56588"/>
            <a:ext cx="1035000" cy="98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523" y="2285175"/>
            <a:ext cx="3362749" cy="57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74" y="3259924"/>
            <a:ext cx="5447824" cy="78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29" y="1968513"/>
            <a:ext cx="7793949" cy="159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/>
          <p:nvPr/>
        </p:nvCxnSpPr>
        <p:spPr>
          <a:xfrm flipH="1">
            <a:off x="2748550" y="897950"/>
            <a:ext cx="2193600" cy="10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6"/>
          <p:cNvCxnSpPr/>
          <p:nvPr/>
        </p:nvCxnSpPr>
        <p:spPr>
          <a:xfrm flipH="1">
            <a:off x="4578800" y="897950"/>
            <a:ext cx="3702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/>
          <p:nvPr/>
        </p:nvCxnSpPr>
        <p:spPr>
          <a:xfrm flipH="1" rot="10800000">
            <a:off x="5305450" y="3214625"/>
            <a:ext cx="356400" cy="10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6"/>
          <p:cNvCxnSpPr/>
          <p:nvPr/>
        </p:nvCxnSpPr>
        <p:spPr>
          <a:xfrm flipH="1" rot="10800000">
            <a:off x="7039650" y="2913200"/>
            <a:ext cx="329100" cy="12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4955850" y="897950"/>
            <a:ext cx="1734000" cy="15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457450" y="532075"/>
            <a:ext cx="2999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Minimize</a:t>
            </a:r>
            <a:r>
              <a:rPr b="1" lang="en" sz="1400"/>
              <a:t> # of requests/invocations</a:t>
            </a:r>
            <a:endParaRPr b="1" sz="1400"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4425525" y="4236125"/>
            <a:ext cx="1654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Minimize duration</a:t>
            </a:r>
            <a:endParaRPr b="1" sz="1400"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6229875" y="4181300"/>
            <a:ext cx="16545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Minimize storage</a:t>
            </a:r>
            <a:endParaRPr b="1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Power Tuning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375" y="162325"/>
            <a:ext cx="1131324" cy="11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347925" y="810875"/>
            <a:ext cx="6610500" cy="3385200"/>
          </a:xfrm>
          <a:prstGeom prst="roundRect">
            <a:avLst>
              <a:gd fmla="val 3055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25" y="832125"/>
            <a:ext cx="6613325" cy="33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4946025" y="4821425"/>
            <a:ext cx="5739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18DE5"/>
                </a:solidFill>
              </a:rPr>
              <a:t>https://aws.amazon.com/blogs/compute/optimizing-your-aws-lambda-costs-part-1/</a:t>
            </a:r>
            <a:endParaRPr sz="800">
              <a:solidFill>
                <a:srgbClr val="718DE5"/>
              </a:solidFill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7042925" y="913250"/>
            <a:ext cx="21012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Original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128MB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36ms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Option A (👍):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512MB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4ms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6AA84F"/>
                </a:highlight>
                <a:latin typeface="Archivo"/>
                <a:ea typeface="Archivo"/>
                <a:cs typeface="Archivo"/>
                <a:sym typeface="Archivo"/>
              </a:rPr>
              <a:t>Savings: +36%</a:t>
            </a:r>
            <a:endParaRPr>
              <a:solidFill>
                <a:srgbClr val="FFFFFF"/>
              </a:solidFill>
              <a:highlight>
                <a:srgbClr val="6AA84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6AA84F"/>
                </a:highlight>
                <a:latin typeface="Archivo"/>
                <a:ea typeface="Archivo"/>
                <a:cs typeface="Archivo"/>
                <a:sym typeface="Archivo"/>
              </a:rPr>
              <a:t>Speed: +88%</a:t>
            </a:r>
            <a:endParaRPr>
              <a:solidFill>
                <a:srgbClr val="FFFFFF"/>
              </a:solidFill>
              <a:highlight>
                <a:srgbClr val="6AA84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Option B (👎):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3072MB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4.5ms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EE1064"/>
                </a:highlight>
                <a:latin typeface="Archivo"/>
                <a:ea typeface="Archivo"/>
                <a:cs typeface="Archivo"/>
                <a:sym typeface="Archivo"/>
              </a:rPr>
              <a:t>Savings: -257%</a:t>
            </a:r>
            <a:endParaRPr>
              <a:solidFill>
                <a:srgbClr val="FFFFFF"/>
              </a:solidFill>
              <a:highlight>
                <a:srgbClr val="EE106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6AA84F"/>
                </a:highlight>
                <a:latin typeface="Archivo"/>
                <a:ea typeface="Archivo"/>
                <a:cs typeface="Archivo"/>
                <a:sym typeface="Archivo"/>
              </a:rPr>
              <a:t>Speed: +87%</a:t>
            </a:r>
            <a:endParaRPr>
              <a:solidFill>
                <a:srgbClr val="FFFFFF"/>
              </a:solidFill>
              <a:highlight>
                <a:srgbClr val="6AA84F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3" name="Google Shape;203;p28"/>
          <p:cNvCxnSpPr/>
          <p:nvPr/>
        </p:nvCxnSpPr>
        <p:spPr>
          <a:xfrm flipH="1" rot="10800000">
            <a:off x="6037400" y="4022150"/>
            <a:ext cx="14100" cy="4368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8"/>
          <p:cNvCxnSpPr/>
          <p:nvPr/>
        </p:nvCxnSpPr>
        <p:spPr>
          <a:xfrm flipH="1" rot="10800000">
            <a:off x="2934425" y="4022150"/>
            <a:ext cx="14100" cy="4368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8"/>
          <p:cNvSpPr/>
          <p:nvPr/>
        </p:nvSpPr>
        <p:spPr>
          <a:xfrm>
            <a:off x="388300" y="4501625"/>
            <a:ext cx="12762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Original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2501225" y="4501625"/>
            <a:ext cx="8805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Option A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5559900" y="4501625"/>
            <a:ext cx="9690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Option B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8" name="Google Shape;208;p28"/>
          <p:cNvCxnSpPr/>
          <p:nvPr/>
        </p:nvCxnSpPr>
        <p:spPr>
          <a:xfrm flipH="1" rot="10800000">
            <a:off x="865750" y="4022150"/>
            <a:ext cx="14100" cy="4368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347925" y="810875"/>
            <a:ext cx="6610500" cy="3385200"/>
          </a:xfrm>
          <a:prstGeom prst="roundRect">
            <a:avLst>
              <a:gd fmla="val 3055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4946025" y="4821425"/>
            <a:ext cx="5739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18DE5"/>
                </a:solidFill>
              </a:rPr>
              <a:t>https://aws.amazon.com/blogs/compute/optimizing-your-aws-lambda-costs-part-1/</a:t>
            </a:r>
            <a:endParaRPr sz="800">
              <a:solidFill>
                <a:srgbClr val="718DE5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7042925" y="913250"/>
            <a:ext cx="21012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Original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128MB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35secs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Option A (👍):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1536MB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3ms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1C232"/>
                </a:highlight>
                <a:latin typeface="Archivo"/>
                <a:ea typeface="Archivo"/>
                <a:cs typeface="Archivo"/>
                <a:sym typeface="Archivo"/>
              </a:rPr>
              <a:t>Savings: +14%</a:t>
            </a:r>
            <a:endParaRPr>
              <a:solidFill>
                <a:srgbClr val="000000"/>
              </a:solidFill>
              <a:highlight>
                <a:srgbClr val="F1C232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6AA84F"/>
                </a:highlight>
                <a:latin typeface="Archivo"/>
                <a:ea typeface="Archivo"/>
                <a:cs typeface="Archivo"/>
                <a:sym typeface="Archivo"/>
              </a:rPr>
              <a:t>Speed: +91%</a:t>
            </a:r>
            <a:endParaRPr>
              <a:solidFill>
                <a:srgbClr val="FFFFFF"/>
              </a:solidFill>
              <a:highlight>
                <a:srgbClr val="6AA84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Option B (</a:t>
            </a: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🤷</a:t>
            </a:r>
            <a:r>
              <a:rPr b="1"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):</a:t>
            </a:r>
            <a:endParaRPr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Memory: 3008MB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Duration: 2.9ms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EE1064"/>
                </a:highlight>
                <a:latin typeface="Archivo"/>
                <a:ea typeface="Archivo"/>
                <a:cs typeface="Archivo"/>
                <a:sym typeface="Archivo"/>
              </a:rPr>
              <a:t>Savings: -66%</a:t>
            </a:r>
            <a:endParaRPr>
              <a:solidFill>
                <a:srgbClr val="FFFFFF"/>
              </a:solidFill>
              <a:highlight>
                <a:srgbClr val="EE1064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6AA84F"/>
                </a:highlight>
                <a:latin typeface="Archivo"/>
                <a:ea typeface="Archivo"/>
                <a:cs typeface="Archivo"/>
                <a:sym typeface="Archivo"/>
              </a:rPr>
              <a:t>Speed: +92%</a:t>
            </a:r>
            <a:endParaRPr>
              <a:solidFill>
                <a:srgbClr val="FFFFFF"/>
              </a:solidFill>
              <a:highlight>
                <a:srgbClr val="6AA84F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4819" l="2764" r="3829" t="6582"/>
          <a:stretch/>
        </p:blipFill>
        <p:spPr>
          <a:xfrm>
            <a:off x="476313" y="902550"/>
            <a:ext cx="6353724" cy="325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4616925" y="1398600"/>
            <a:ext cx="8805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Option A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18" name="Google Shape;218;p29"/>
          <p:cNvCxnSpPr/>
          <p:nvPr/>
        </p:nvCxnSpPr>
        <p:spPr>
          <a:xfrm flipH="1">
            <a:off x="5056875" y="1760250"/>
            <a:ext cx="600" cy="3084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9"/>
          <p:cNvSpPr/>
          <p:nvPr/>
        </p:nvSpPr>
        <p:spPr>
          <a:xfrm>
            <a:off x="5563250" y="632200"/>
            <a:ext cx="8805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Option B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20" name="Google Shape;220;p29"/>
          <p:cNvCxnSpPr/>
          <p:nvPr/>
        </p:nvCxnSpPr>
        <p:spPr>
          <a:xfrm flipH="1">
            <a:off x="6003200" y="993850"/>
            <a:ext cx="600" cy="3084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9"/>
          <p:cNvSpPr/>
          <p:nvPr/>
        </p:nvSpPr>
        <p:spPr>
          <a:xfrm>
            <a:off x="388300" y="4501625"/>
            <a:ext cx="1276200" cy="319800"/>
          </a:xfrm>
          <a:prstGeom prst="roundRect">
            <a:avLst>
              <a:gd fmla="val 50000" name="adj"/>
            </a:avLst>
          </a:prstGeom>
          <a:solidFill>
            <a:srgbClr val="D1D2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Original</a:t>
            </a:r>
            <a:endParaRPr sz="1200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22" name="Google Shape;222;p29"/>
          <p:cNvCxnSpPr/>
          <p:nvPr/>
        </p:nvCxnSpPr>
        <p:spPr>
          <a:xfrm flipH="1" rot="10800000">
            <a:off x="1260675" y="4022150"/>
            <a:ext cx="14100" cy="436800"/>
          </a:xfrm>
          <a:prstGeom prst="straightConnector1">
            <a:avLst/>
          </a:prstGeom>
          <a:noFill/>
          <a:ln cap="flat" cmpd="sng" w="28575">
            <a:solidFill>
              <a:srgbClr val="718DE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Streams</a:t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2769250" y="4126450"/>
            <a:ext cx="2097600" cy="36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625" y="2721275"/>
            <a:ext cx="5043126" cy="21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950" y="2021750"/>
            <a:ext cx="3761051" cy="17757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Streams</a:t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5327900" y="4170125"/>
            <a:ext cx="558000" cy="36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625" y="2721275"/>
            <a:ext cx="5043126" cy="21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00" y="2029900"/>
            <a:ext cx="3352800" cy="19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2453" r="2453" t="0"/>
          <a:stretch/>
        </p:blipFill>
        <p:spPr>
          <a:xfrm>
            <a:off x="1423800" y="503663"/>
            <a:ext cx="3548450" cy="37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572000" y="1423575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25 minutes</a:t>
            </a:r>
            <a:endParaRPr sz="1400"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5989800" y="142357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Cost Optimization Strategies</a:t>
            </a:r>
            <a:endParaRPr b="1" sz="1400"/>
          </a:p>
        </p:txBody>
      </p:sp>
      <p:cxnSp>
        <p:nvCxnSpPr>
          <p:cNvPr id="77" name="Google Shape;77;p14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0" y="2048400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20 minutes</a:t>
            </a:r>
            <a:endParaRPr sz="1400"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5989800" y="204840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Caching?!</a:t>
            </a:r>
            <a:endParaRPr b="1" sz="1400"/>
          </a:p>
        </p:txBody>
      </p:sp>
      <p:cxnSp>
        <p:nvCxnSpPr>
          <p:cNvPr id="80" name="Google Shape;80;p14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572000" y="2621888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10 minutes</a:t>
            </a:r>
            <a:endParaRPr sz="1400"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5989800" y="262189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Breaking Down SwagHunt</a:t>
            </a:r>
            <a:endParaRPr b="1" sz="1400"/>
          </a:p>
        </p:txBody>
      </p:sp>
      <p:cxnSp>
        <p:nvCxnSpPr>
          <p:cNvPr id="83" name="Google Shape;83;p14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4572000" y="3204169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5989800" y="320417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6702650" y="3308387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875" y="2085126"/>
            <a:ext cx="296300" cy="31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5276" y="3163725"/>
            <a:ext cx="915277" cy="15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2950" y="292052"/>
            <a:ext cx="1417800" cy="26099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1797225" y="227125"/>
            <a:ext cx="5037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Driven</a:t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5110575" y="3882024"/>
            <a:ext cx="766500" cy="45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928" y="2320179"/>
            <a:ext cx="3665126" cy="24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Batching Events…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10342" l="12230" r="12223" t="10342"/>
          <a:stretch/>
        </p:blipFill>
        <p:spPr>
          <a:xfrm>
            <a:off x="2752600" y="652875"/>
            <a:ext cx="3638801" cy="3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3184925" y="1722800"/>
            <a:ext cx="236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 for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break</a:t>
            </a: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34"/>
          <p:cNvSpPr txBox="1"/>
          <p:nvPr>
            <p:ph idx="4294967295" type="title"/>
          </p:nvPr>
        </p:nvSpPr>
        <p:spPr>
          <a:xfrm>
            <a:off x="3184925" y="2830650"/>
            <a:ext cx="194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FINALLY!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828" y="1550275"/>
            <a:ext cx="2460773" cy="305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ctrTitle"/>
          </p:nvPr>
        </p:nvSpPr>
        <p:spPr>
          <a:xfrm>
            <a:off x="495100" y="21679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That’s it folks!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 </a:t>
            </a:r>
            <a:endParaRPr sz="250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450" y="-161825"/>
            <a:ext cx="6461676" cy="46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Lock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3229025" y="2128053"/>
            <a:ext cx="508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Sr. Serverless Dev @ Serverless Guru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😍’s Serverless Framework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😣’s Working w/ RDS (excluding the 🤍 Aurora Data API 🤍)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544" l="0" r="0" t="544"/>
          <a:stretch/>
        </p:blipFill>
        <p:spPr>
          <a:xfrm>
            <a:off x="465850" y="1464525"/>
            <a:ext cx="2403174" cy="23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925" y="15463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75" y="3376550"/>
            <a:ext cx="442206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1625" y="1417338"/>
            <a:ext cx="2471400" cy="247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5828" y="3366758"/>
            <a:ext cx="668099" cy="4459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0726" y="1493372"/>
            <a:ext cx="322400" cy="5481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Optimization Strategies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61" y="700199"/>
            <a:ext cx="6712676" cy="37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 Of Ownership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70475" y="2610225"/>
            <a:ext cx="6887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much does software engineering “actually” cost?</a:t>
            </a:r>
            <a:endParaRPr b="1" sz="1400"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70475" y="3075400"/>
            <a:ext cx="68874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Infrastructure costs</a:t>
            </a:r>
            <a:endParaRPr sz="1400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70475" y="3320950"/>
            <a:ext cx="68874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Maintenance costs</a:t>
            </a:r>
            <a:endParaRPr sz="1400"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70475" y="3572100"/>
            <a:ext cx="68874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Development costs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 Of Ownership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70475" y="2610225"/>
            <a:ext cx="6887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much does software engineering “actually” cost?</a:t>
            </a:r>
            <a:endParaRPr b="1" sz="14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13" y="3177275"/>
            <a:ext cx="7322776" cy="14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70475" y="1391075"/>
            <a:ext cx="40290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Cost Of Ownership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70475" y="2610225"/>
            <a:ext cx="6887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How much does software engineering “actually” cost?</a:t>
            </a:r>
            <a:endParaRPr b="1" sz="14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75" y="1520725"/>
            <a:ext cx="7320649" cy="31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C4F13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